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02FA09-A8D8-426C-883B-A3D6539CAE83}" type="datetimeFigureOut">
              <a:rPr lang="it-IT" smtClean="0"/>
              <a:t>04/07/2025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82C5CC-1B2A-43DF-8FB0-8D676E24C2A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5042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94BF9-C6BC-4296-9F47-0F212FEF7CC2}" type="datetime1">
              <a:rPr lang="it-IT" smtClean="0"/>
              <a:t>04/07/2025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‹N›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2836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23716-482B-4F45-A94A-3199801F167C}" type="datetime1">
              <a:rPr lang="it-IT" smtClean="0"/>
              <a:t>04/07/2025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0006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9AF5B-A809-41DD-8201-0DD0747E6ED7}" type="datetime1">
              <a:rPr lang="it-IT" smtClean="0"/>
              <a:t>04/07/2025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5916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4CDC9-81B0-41BF-A79E-C76FBDFAEE10}" type="datetime1">
              <a:rPr lang="it-IT" smtClean="0"/>
              <a:t>04/07/2025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2869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78FD9-2B0D-4939-8750-CB7CBB1C6712}" type="datetime1">
              <a:rPr lang="it-IT" smtClean="0"/>
              <a:t>04/07/2025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‹N›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589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83DB9-6D73-4179-8530-BA096A4F7114}" type="datetime1">
              <a:rPr lang="it-IT" smtClean="0"/>
              <a:t>04/07/2025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50819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B07E7-ADD9-4B53-8D28-CB9AF7F98C94}" type="datetime1">
              <a:rPr lang="it-IT" smtClean="0"/>
              <a:t>04/07/2025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6587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B3135-5434-4ADB-BBA4-90F6B6B3F24E}" type="datetime1">
              <a:rPr lang="it-IT" smtClean="0"/>
              <a:t>04/07/2025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521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09448-20EE-4F02-BB8F-41BE1EE6DA42}" type="datetime1">
              <a:rPr lang="it-IT" smtClean="0"/>
              <a:t>04/07/2025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5885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847F3EE-E923-4FFF-A069-C1FF9B92F9F4}" type="datetime1">
              <a:rPr lang="it-IT" smtClean="0"/>
              <a:t>04/07/2025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13407C0-5319-4ECC-B840-DB2C021E13C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095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8F3F4-438F-46C9-A6B8-FDA668A37955}" type="datetime1">
              <a:rPr lang="it-IT" smtClean="0"/>
              <a:t>04/07/2025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8359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D9EBF29-D84B-4E1F-8709-4B5499FD5A56}" type="datetime1">
              <a:rPr lang="it-IT" smtClean="0"/>
              <a:t>04/07/2025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13407C0-5319-4ECC-B840-DB2C021E13C8}" type="slidenum">
              <a:rPr lang="it-IT" smtClean="0"/>
              <a:t>‹N›</a:t>
            </a:fld>
            <a:endParaRPr lang="it-IT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729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A05380C-109F-8F28-3157-D287B43401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L’uso dell’IoT per il monitoraggio e la predizione della qualità dell’aria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00FDF3F-FAF9-A7EB-F5AF-E88A39453B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it-IT" dirty="0"/>
              <a:t>Arlind Pecmarkaj</a:t>
            </a:r>
          </a:p>
          <a:p>
            <a:r>
              <a:rPr lang="it-IT" dirty="0"/>
              <a:t>Matricola 326452</a:t>
            </a:r>
          </a:p>
          <a:p>
            <a:r>
              <a:rPr lang="it-IT" dirty="0"/>
              <a:t>Corso di Programmazione per l’Internet of </a:t>
            </a:r>
            <a:r>
              <a:rPr lang="it-IT" dirty="0" err="1"/>
              <a:t>Things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915277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C7C1BE-FCFC-C5EB-681E-180ED5B3A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 dati – TVOC e pm10</a:t>
            </a:r>
          </a:p>
        </p:txBody>
      </p:sp>
      <p:pic>
        <p:nvPicPr>
          <p:cNvPr id="6" name="Segnaposto contenuto 5" descr="Immagine che contiene testo, calligrafia, Carattere, linea&#10;&#10;Il contenuto generato dall'IA potrebbe non essere corretto.">
            <a:extLst>
              <a:ext uri="{FF2B5EF4-FFF2-40B4-BE49-F238E27FC236}">
                <a16:creationId xmlns:a16="http://schemas.microsoft.com/office/drawing/2014/main" id="{87A35F9E-6DEC-0A02-E222-E62231CE63D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2643839"/>
            <a:ext cx="4938712" cy="2427573"/>
          </a:xfrm>
        </p:spPr>
      </p:pic>
      <p:pic>
        <p:nvPicPr>
          <p:cNvPr id="8" name="Segnaposto contenuto 7" descr="Immagine che contiene testo, calligrafia, linea, diagramma&#10;&#10;Il contenuto generato dall'IA potrebbe non essere corretto.">
            <a:extLst>
              <a:ext uri="{FF2B5EF4-FFF2-40B4-BE49-F238E27FC236}">
                <a16:creationId xmlns:a16="http://schemas.microsoft.com/office/drawing/2014/main" id="{90AF016B-6CCC-0381-ECAB-C61D39665DF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238" y="2644229"/>
            <a:ext cx="4937125" cy="2426793"/>
          </a:xfrm>
        </p:spPr>
      </p:pic>
      <p:sp>
        <p:nvSpPr>
          <p:cNvPr id="9" name="Segnaposto piè di pagina 8">
            <a:extLst>
              <a:ext uri="{FF2B5EF4-FFF2-40B4-BE49-F238E27FC236}">
                <a16:creationId xmlns:a16="http://schemas.microsoft.com/office/drawing/2014/main" id="{264F3727-D772-CC5C-9B48-573A86D51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D5178834-89FC-4E12-C1F2-03B1369C4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4300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04EFF31-454B-19B0-C201-64DC46C2A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 dati – pm2.5 e temperatura</a:t>
            </a:r>
          </a:p>
        </p:txBody>
      </p:sp>
      <p:pic>
        <p:nvPicPr>
          <p:cNvPr id="6" name="Segnaposto contenuto 5" descr="Immagine che contiene testo, calligrafia, linea, diagramma&#10;&#10;Il contenuto generato dall'IA potrebbe non essere corretto.">
            <a:extLst>
              <a:ext uri="{FF2B5EF4-FFF2-40B4-BE49-F238E27FC236}">
                <a16:creationId xmlns:a16="http://schemas.microsoft.com/office/drawing/2014/main" id="{EE7627D9-84BD-89A3-9BEA-143F2DFB5DC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2643839"/>
            <a:ext cx="4938712" cy="2427573"/>
          </a:xfrm>
        </p:spPr>
      </p:pic>
      <p:pic>
        <p:nvPicPr>
          <p:cNvPr id="8" name="Segnaposto contenuto 7" descr="Immagine che contiene testo, calligrafia, Carattere, linea&#10;&#10;Il contenuto generato dall'IA potrebbe non essere corretto.">
            <a:extLst>
              <a:ext uri="{FF2B5EF4-FFF2-40B4-BE49-F238E27FC236}">
                <a16:creationId xmlns:a16="http://schemas.microsoft.com/office/drawing/2014/main" id="{3EF25C3E-E60E-B865-01AB-64CEA5AB0E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238" y="2644229"/>
            <a:ext cx="4937125" cy="2426793"/>
          </a:xfrm>
        </p:spPr>
      </p:pic>
      <p:sp>
        <p:nvSpPr>
          <p:cNvPr id="9" name="Segnaposto piè di pagina 8">
            <a:extLst>
              <a:ext uri="{FF2B5EF4-FFF2-40B4-BE49-F238E27FC236}">
                <a16:creationId xmlns:a16="http://schemas.microsoft.com/office/drawing/2014/main" id="{826AEFB5-432C-B2E8-F139-79E037A6D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45CB4113-EAFC-1CF1-0DF7-C4F5D1CC1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8118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47A3EF-3292-E41F-966D-5D1388881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 dati – pressione ed umidità</a:t>
            </a:r>
          </a:p>
        </p:txBody>
      </p:sp>
      <p:pic>
        <p:nvPicPr>
          <p:cNvPr id="6" name="Segnaposto contenuto 5" descr="Immagine che contiene testo, calligrafia, linea, diagramma&#10;&#10;Il contenuto generato dall'IA potrebbe non essere corretto.">
            <a:extLst>
              <a:ext uri="{FF2B5EF4-FFF2-40B4-BE49-F238E27FC236}">
                <a16:creationId xmlns:a16="http://schemas.microsoft.com/office/drawing/2014/main" id="{AD8C2DE6-CBFC-3581-CFEC-B0D2E368B8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2644181"/>
            <a:ext cx="4938712" cy="2426889"/>
          </a:xfrm>
        </p:spPr>
      </p:pic>
      <p:pic>
        <p:nvPicPr>
          <p:cNvPr id="8" name="Segnaposto contenuto 7" descr="Immagine che contiene testo, calligrafia, Carattere, linea&#10;&#10;Il contenuto generato dall'IA potrebbe non essere corretto.">
            <a:extLst>
              <a:ext uri="{FF2B5EF4-FFF2-40B4-BE49-F238E27FC236}">
                <a16:creationId xmlns:a16="http://schemas.microsoft.com/office/drawing/2014/main" id="{8413D6EA-3E9A-7BF2-B4C1-5635D72BC06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238" y="2644229"/>
            <a:ext cx="4937125" cy="2426793"/>
          </a:xfrm>
        </p:spPr>
      </p:pic>
      <p:sp>
        <p:nvSpPr>
          <p:cNvPr id="9" name="Segnaposto piè di pagina 8">
            <a:extLst>
              <a:ext uri="{FF2B5EF4-FFF2-40B4-BE49-F238E27FC236}">
                <a16:creationId xmlns:a16="http://schemas.microsoft.com/office/drawing/2014/main" id="{BDD07324-1469-91C7-88AF-FAEC98425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5104D779-C636-4BB1-9FA5-F675B58B9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5985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1E6117-15A0-5FBC-9A60-4FE49F621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Matrice di correlazione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299FC8-7F3F-B3BB-5632-7E9E4945B92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La matrice di correlazione mostra un indipendenza dei dati tra di loro.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Addestrare una rete neurale significativa diventa difficile se non impossibile</a:t>
            </a:r>
          </a:p>
        </p:txBody>
      </p:sp>
      <p:pic>
        <p:nvPicPr>
          <p:cNvPr id="6" name="Segnaposto contenuto 5" descr="Immagine che contiene testo, schermata, quadrato, Rettangolo&#10;&#10;Il contenuto generato dall'IA potrebbe non essere corretto.">
            <a:extLst>
              <a:ext uri="{FF2B5EF4-FFF2-40B4-BE49-F238E27FC236}">
                <a16:creationId xmlns:a16="http://schemas.microsoft.com/office/drawing/2014/main" id="{BE9D9540-A463-AD07-84C0-596F4374637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238" y="1882776"/>
            <a:ext cx="4937125" cy="3949699"/>
          </a:xfrm>
        </p:spPr>
      </p:pic>
      <p:sp>
        <p:nvSpPr>
          <p:cNvPr id="7" name="Segnaposto piè di pagina 6">
            <a:extLst>
              <a:ext uri="{FF2B5EF4-FFF2-40B4-BE49-F238E27FC236}">
                <a16:creationId xmlns:a16="http://schemas.microsoft.com/office/drawing/2014/main" id="{123212F2-DBF7-C035-24EE-99B0AFFC2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74C6E010-E827-46EE-4248-64A2B822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93285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454CCE-46F7-405C-E2C0-05A5E1CC6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 risultati della rete neurale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A85B020F-8EA8-3238-26FF-ABAC7808389F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buFont typeface="Arial" panose="020B0604020202020204" pitchFamily="34" charset="0"/>
                  <a:buChar char="•"/>
                </a:pPr>
                <a:r>
                  <a:rPr lang="it-IT" sz="2400" dirty="0"/>
                  <a:t> Infatti i valori di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it-IT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sz="2400" dirty="0"/>
                  <a:t> e dell’errore sono pessimi.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it-IT" sz="2400" dirty="0"/>
                  <a:t> Il modello performa peggio della media statistica!</a:t>
                </a:r>
              </a:p>
            </p:txBody>
          </p:sp>
        </mc:Choice>
        <mc:Fallback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A85B020F-8EA8-3238-26FF-ABAC7808389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3457" t="-2121" r="-123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Segnaposto contenuto 4">
                <a:extLst>
                  <a:ext uri="{FF2B5EF4-FFF2-40B4-BE49-F238E27FC236}">
                    <a16:creationId xmlns:a16="http://schemas.microsoft.com/office/drawing/2014/main" id="{87D714DB-B80D-B794-E16B-DDBD615E321D}"/>
                  </a:ext>
                </a:extLst>
              </p:cNvPr>
              <p:cNvGraphicFramePr>
                <a:graphicFrameLocks noGrp="1"/>
              </p:cNvGraphicFramePr>
              <p:nvPr>
                <p:ph sz="half" idx="2"/>
                <p:extLst>
                  <p:ext uri="{D42A27DB-BD31-4B8C-83A1-F6EECF244321}">
                    <p14:modId xmlns:p14="http://schemas.microsoft.com/office/powerpoint/2010/main" val="2219610328"/>
                  </p:ext>
                </p:extLst>
              </p:nvPr>
            </p:nvGraphicFramePr>
            <p:xfrm>
              <a:off x="6218238" y="1846263"/>
              <a:ext cx="4937124" cy="2226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45708">
                      <a:extLst>
                        <a:ext uri="{9D8B030D-6E8A-4147-A177-3AD203B41FA5}">
                          <a16:colId xmlns:a16="http://schemas.microsoft.com/office/drawing/2014/main" val="974020879"/>
                        </a:ext>
                      </a:extLst>
                    </a:gridCol>
                    <a:gridCol w="1645708">
                      <a:extLst>
                        <a:ext uri="{9D8B030D-6E8A-4147-A177-3AD203B41FA5}">
                          <a16:colId xmlns:a16="http://schemas.microsoft.com/office/drawing/2014/main" val="3798576225"/>
                        </a:ext>
                      </a:extLst>
                    </a:gridCol>
                    <a:gridCol w="1645708">
                      <a:extLst>
                        <a:ext uri="{9D8B030D-6E8A-4147-A177-3AD203B41FA5}">
                          <a16:colId xmlns:a16="http://schemas.microsoft.com/office/drawing/2014/main" val="198457747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Variabile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it-IT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b="1" i="1" smtClean="0">
                                        <a:latin typeface="Cambria Math" panose="02040503050406030204" pitchFamily="18" charset="0"/>
                                      </a:rPr>
                                      <m:t>𝑹</m:t>
                                    </m:r>
                                  </m:e>
                                  <m:sup>
                                    <m:r>
                                      <a:rPr lang="it-IT" b="1" i="1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9711178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CO2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1041.55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0.2218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21796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eCO2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45376.57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-1.5513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476074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PM10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83.44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-1.5139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5347956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PM2.5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69.87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-1.1067 </a:t>
                          </a:r>
                        </a:p>
                      </a:txBody>
                      <a:tcPr>
                        <a:lnB w="12700" cmpd="sng"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572695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TVOC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223494.74</a:t>
                          </a:r>
                        </a:p>
                      </a:txBody>
                      <a:tcPr>
                        <a:lnR w="12700" cmpd="sng">
                          <a:noFill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-3.0390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88468963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Segnaposto contenuto 4">
                <a:extLst>
                  <a:ext uri="{FF2B5EF4-FFF2-40B4-BE49-F238E27FC236}">
                    <a16:creationId xmlns:a16="http://schemas.microsoft.com/office/drawing/2014/main" id="{87D714DB-B80D-B794-E16B-DDBD615E321D}"/>
                  </a:ext>
                </a:extLst>
              </p:cNvPr>
              <p:cNvGraphicFramePr>
                <a:graphicFrameLocks noGrp="1"/>
              </p:cNvGraphicFramePr>
              <p:nvPr>
                <p:ph sz="half" idx="2"/>
                <p:extLst>
                  <p:ext uri="{D42A27DB-BD31-4B8C-83A1-F6EECF244321}">
                    <p14:modId xmlns:p14="http://schemas.microsoft.com/office/powerpoint/2010/main" val="2219610328"/>
                  </p:ext>
                </p:extLst>
              </p:nvPr>
            </p:nvGraphicFramePr>
            <p:xfrm>
              <a:off x="6218238" y="1846263"/>
              <a:ext cx="4937124" cy="2226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45708">
                      <a:extLst>
                        <a:ext uri="{9D8B030D-6E8A-4147-A177-3AD203B41FA5}">
                          <a16:colId xmlns:a16="http://schemas.microsoft.com/office/drawing/2014/main" val="974020879"/>
                        </a:ext>
                      </a:extLst>
                    </a:gridCol>
                    <a:gridCol w="1645708">
                      <a:extLst>
                        <a:ext uri="{9D8B030D-6E8A-4147-A177-3AD203B41FA5}">
                          <a16:colId xmlns:a16="http://schemas.microsoft.com/office/drawing/2014/main" val="3798576225"/>
                        </a:ext>
                      </a:extLst>
                    </a:gridCol>
                    <a:gridCol w="1645708">
                      <a:extLst>
                        <a:ext uri="{9D8B030D-6E8A-4147-A177-3AD203B41FA5}">
                          <a16:colId xmlns:a16="http://schemas.microsoft.com/office/drawing/2014/main" val="1984577471"/>
                        </a:ext>
                      </a:extLst>
                    </a:gridCol>
                  </a:tblGrid>
                  <a:tr h="371920"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Variabile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3"/>
                          <a:stretch>
                            <a:fillRect l="-200370" t="-8197" r="-1852" b="-5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9711178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CO2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1041.55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0.2218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21796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eCO2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45376.57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-1.5513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476074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PM10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83.44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-1.5139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5347956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PM2.5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69.87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-1.1067 </a:t>
                          </a:r>
                        </a:p>
                      </a:txBody>
                      <a:tcPr>
                        <a:lnB w="12700" cmpd="sng"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572695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TVOC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223494.74</a:t>
                          </a:r>
                        </a:p>
                      </a:txBody>
                      <a:tcPr>
                        <a:lnR w="12700" cmpd="sng">
                          <a:noFill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it-IT" dirty="0"/>
                            <a:t>-3.0390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8846896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AFD730C-6194-886E-6911-5135D17CE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5019EF9-BD66-EDC4-7C81-CA76B19CA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4804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6EC2FFD-8146-26C7-48D5-81FA49935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Cosa possiamo migliorare?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4D98706-8E43-8C51-E140-ACD8AA94A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Necessario un periodo più lungo (annuale/</a:t>
            </a:r>
            <a:r>
              <a:rPr lang="it-IT" sz="2400" dirty="0" err="1"/>
              <a:t>multiannuale</a:t>
            </a:r>
            <a:r>
              <a:rPr lang="it-IT" sz="2400" dirty="0"/>
              <a:t>) per catturare stagionalità e dinamiche complesse.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Usare sensori robusti, in fase di rilevazione si può far uso di ridondanza.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Gestire gli eventi eccezionali in fase di addestramento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Non sottovalutare la complessità dei fenomeni in gioco.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9FC61D8-4269-62A7-ADEE-41F2431B7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C121AAC-D0C7-F829-1229-936E9CE92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8379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67297F-F7DA-BAC1-7367-D2EDA80B8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F15D5B5-06E6-1EE5-4626-DE349DAA7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I risultati suggeriscono che un approccio puramente meteorologico può fornire una stima di base, ma deve essere arricchito sia lato temporale per diventare uno strumento predittivo veramente affidabile.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Solo la rilevazione in un periodo annuale può già fornire risultati soddisfacenti. A mio parere l’idea ancora presenta un notevole potenziale.</a:t>
            </a:r>
          </a:p>
          <a:p>
            <a:pPr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EB7C1A4-0E1A-B83C-8177-7EA2CEEF4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5D49CAE-7A37-6FA7-56F6-A4BB493BD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98640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897D3E6-7378-DE7E-5BD7-206E32EC30FB}"/>
              </a:ext>
            </a:extLst>
          </p:cNvPr>
          <p:cNvSpPr txBox="1"/>
          <p:nvPr/>
        </p:nvSpPr>
        <p:spPr>
          <a:xfrm>
            <a:off x="2297011" y="2598003"/>
            <a:ext cx="75979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800" dirty="0"/>
              <a:t>Grazie a tutti per l’attenzione.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EE13A6E-104E-49C3-739C-F2F415B4A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B7E163A-712E-F959-62C5-4129CBF96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4192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C9CA17-B608-91ED-213D-D455D889E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Le motivazioni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E84865C-AD4F-FA1F-4FE6-9ED886CD96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La qualità dell’aria è un argomento di importanza sempre più crescente, specialmente a fronte dei cambiamenti climatici.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Possiamo usare l’IoT per monitorare e prevedere la qualità dell’aria a partire da variabili meteorologiche quali pressione, temperatura ed umidità?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Ciò permetterebbe di implementare misure per la salute individuali (tramite attuatori locali) e collettive (e.g. limitazioni al traffico) in tempo reale e con un basso consumo energetico.</a:t>
            </a:r>
          </a:p>
          <a:p>
            <a:pPr>
              <a:buFont typeface="Courier New" panose="02070309020205020404" pitchFamily="49" charset="0"/>
              <a:buChar char="o"/>
            </a:pPr>
            <a:endParaRPr lang="it-IT" dirty="0"/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EBB0AA1-C409-DAD7-9F02-08F627D84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9A6D483-32C7-FFD0-0DF3-670F52668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84240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D4645D7-5B70-7A94-7D82-37DB27E33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7CF1EC8-2C65-C31E-2827-7FD01D74F8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Possiamo in prima istanza fare una rilevazione degli inquinanti quali TVOC, CO2 e particolato insieme alle variabili meteorologiche.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Successivamente in base a questi dati si addestra una rete neurale.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BC10C99-F999-4F0F-2756-50D144EA8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891D4CA-7900-F67C-C5A3-BBE28E978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2088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7AD113-208A-31B8-D874-A71A348B3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Ha senso?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B745AEB-4169-712C-8E3F-2827FA94E0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La teoria e i dati storici direbbero di sì.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Condizioni di stabilità atmosferica prolungate sono indice di stazionarietà dell’aria che correlano solitamente a una qualità dell’aria che peggiora.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Variazioni delle variabili invece indicano un rimescolamento dell’aria.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B1D0034-56D0-285E-767D-716E18C33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0FFCB6C-02F8-83DF-87CE-36EFB5A1E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6148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D411696-28F1-8A2D-D131-980862232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rileviamo i dati? (1)	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C548A9C-C73B-CADE-9CEC-ACB4F91486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</a:t>
            </a:r>
            <a:r>
              <a:rPr lang="it-IT" sz="2400" dirty="0"/>
              <a:t>In questo progetto si è deciso di usare come microcontrollore un ESP32, per via della sua efficienza, diffusione e per il WiFi integrato.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I sensori usati invece sono: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sz="2400" dirty="0"/>
              <a:t>MH-Z19B: CO2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sz="2400" dirty="0"/>
              <a:t>AHT20: Temperatura e Umidità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sz="2400" dirty="0"/>
              <a:t>BMP280: Pressione Atmosferica e temperatura (in media con i valori del sensore MH-Z19B)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sz="2400" dirty="0"/>
              <a:t>ENS160: eCO2, TVOC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sz="2400" dirty="0"/>
              <a:t>SPS30: Particolato (PM1.0, PM2.5, PM4.0, PM10.0)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8E8E8653-7AA5-97D8-1601-4C7D2E412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FDAFA8C-2150-2D47-23D3-563E35941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1732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0D8567-50B1-0E3C-F645-CF86B99D6A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EFD5DF-AE0E-2353-4B79-9F18D2E18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rileviamo i dati? (2)	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CB49A44-516A-4A29-E95A-B1CB5817A6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I dati vengono salvati su InfluxDB, database che più si adegua a serie temporali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Le rilevazioni sono intervallate tra di loro di 5 minuti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 Perché non sfruttare l’AQI fornita dall’ENS160 e i dati sul particolato? Possiamo implementare un’attuazione anche durante la rilevazione che ci informa di cattive condizioni.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Nel nostro caso l’attuazione è semplice: un LED che si accende. Ma si può usare un buzzer o notificare gli utenti interessati.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156612A-0465-2457-3A83-2C8E50E4D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9C40CF7-559D-2A67-F605-625D522C9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7051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7406D8-5344-70E3-574B-A928884E5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Il modello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161A703-111F-88B0-F946-30CBBE51AA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Il modello di rete neurale è una rete neurale convoluzionale, adatta per le serie temporali e abbastanza efficiente.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La finestra temporale è di 3 ore (36 campioni): abbastanza per «visualizzare» il passaggio di un fronte atmosferico o il peggioramento delle condizioni meteorologiche.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La predizione è per l’ora successiva (12 campioni): tempo sufficiente per permettere a qualsiasi tipo di attuatore di fare il loro lavoro.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Ottimizzatore Adam e funzione di costo MSE, addestramento di 100 epoche.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F133B99-ABCA-E951-BAF5-568196A4B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AD87A92-791E-5667-269C-DA1999FD5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9104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9B542D-5979-DCC2-2151-5EBE040C6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 dati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9DCE525-A957-EC87-85C1-EB441C8065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All’atto pratico il periodo di rilevazione (9 giugno – 29 giugno) è stato </a:t>
            </a:r>
            <a:r>
              <a:rPr lang="it-IT" sz="2400" dirty="0" err="1"/>
              <a:t>reve</a:t>
            </a:r>
            <a:r>
              <a:rPr lang="it-IT" sz="2400" dirty="0"/>
              <a:t> fin troppo stabile, il tempo è stato governato dall’anticiclone nordafricano.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Si sono aggiunti gli incendi in Canada che han portato inquinanti il 15 di giugno e gli incendi delle sterpaglie da parte degli agricoltori.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 Inoltre il sensore di umidità del AHT20 non ha funzionato a dovere. Ciò ha influenzato anche i dati dell’ENS160 che usa quel valore di umidità per compensare i suoi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8ACCDA81-893E-804F-67D4-7C8EAD8B8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D80359D-8037-5876-AA2B-7EF53ED9E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22421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580604-2FE0-73A3-AF3D-8C6172C11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 dati – CO2</a:t>
            </a:r>
          </a:p>
        </p:txBody>
      </p:sp>
      <p:pic>
        <p:nvPicPr>
          <p:cNvPr id="6" name="Segnaposto contenuto 5" descr="Immagine che contiene testo, calligrafia, Carattere, linea&#10;&#10;Il contenuto generato dall'IA potrebbe non essere corretto.">
            <a:extLst>
              <a:ext uri="{FF2B5EF4-FFF2-40B4-BE49-F238E27FC236}">
                <a16:creationId xmlns:a16="http://schemas.microsoft.com/office/drawing/2014/main" id="{93C37B8A-2ACC-2764-A395-67D70BD107C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2644181"/>
            <a:ext cx="4938712" cy="2426889"/>
          </a:xfrm>
        </p:spPr>
      </p:pic>
      <p:pic>
        <p:nvPicPr>
          <p:cNvPr id="8" name="Segnaposto contenuto 7" descr="Immagine che contiene testo, calligrafia, Carattere, linea&#10;&#10;Il contenuto generato dall'IA potrebbe non essere corretto.">
            <a:extLst>
              <a:ext uri="{FF2B5EF4-FFF2-40B4-BE49-F238E27FC236}">
                <a16:creationId xmlns:a16="http://schemas.microsoft.com/office/drawing/2014/main" id="{ADAF4153-6C8F-87DA-9165-536558EDC60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238" y="2644229"/>
            <a:ext cx="4937125" cy="2426793"/>
          </a:xfrm>
        </p:spPr>
      </p:pic>
      <p:sp>
        <p:nvSpPr>
          <p:cNvPr id="9" name="Segnaposto piè di pagina 8">
            <a:extLst>
              <a:ext uri="{FF2B5EF4-FFF2-40B4-BE49-F238E27FC236}">
                <a16:creationId xmlns:a16="http://schemas.microsoft.com/office/drawing/2014/main" id="{B6107AE2-232D-FDE9-FFA3-F89434713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Arlind Pecmarkaj - Progetto di Programmazione per l'Internet of Things</a:t>
            </a:r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C3DB0EF5-0C52-F25D-ED1E-F2F988B9A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407C0-5319-4ECC-B840-DB2C021E13C8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743335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ttivo">
  <a:themeElements>
    <a:clrScheme name="Retrospettivo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ttiv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ttiv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186</TotalTime>
  <Words>930</Words>
  <Application>Microsoft Office PowerPoint</Application>
  <PresentationFormat>Widescreen</PresentationFormat>
  <Paragraphs>106</Paragraphs>
  <Slides>17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4" baseType="lpstr">
      <vt:lpstr>Aptos</vt:lpstr>
      <vt:lpstr>Arial</vt:lpstr>
      <vt:lpstr>Calibri</vt:lpstr>
      <vt:lpstr>Calibri Light</vt:lpstr>
      <vt:lpstr>Cambria Math</vt:lpstr>
      <vt:lpstr>Courier New</vt:lpstr>
      <vt:lpstr>Retrospettivo</vt:lpstr>
      <vt:lpstr>L’uso dell’IoT per il monitoraggio e la predizione della qualità dell’aria</vt:lpstr>
      <vt:lpstr>Le motivazioni</vt:lpstr>
      <vt:lpstr>Come?</vt:lpstr>
      <vt:lpstr>Ha senso?</vt:lpstr>
      <vt:lpstr>Come rileviamo i dati? (1) </vt:lpstr>
      <vt:lpstr>Come rileviamo i dati? (2) </vt:lpstr>
      <vt:lpstr>Il modello</vt:lpstr>
      <vt:lpstr>I dati </vt:lpstr>
      <vt:lpstr>I dati – CO2</vt:lpstr>
      <vt:lpstr>I dati – TVOC e pm10</vt:lpstr>
      <vt:lpstr>I dati – pm2.5 e temperatura</vt:lpstr>
      <vt:lpstr>I dati – pressione ed umidità</vt:lpstr>
      <vt:lpstr>Matrice di correlazione</vt:lpstr>
      <vt:lpstr>I risultati della rete neurale</vt:lpstr>
      <vt:lpstr>Cosa possiamo migliorare?</vt:lpstr>
      <vt:lpstr>Conclusioni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Arlind Pecmarkaj</dc:creator>
  <cp:lastModifiedBy>Arlind Pecmarkaj</cp:lastModifiedBy>
  <cp:revision>7</cp:revision>
  <dcterms:created xsi:type="dcterms:W3CDTF">2025-07-03T16:27:47Z</dcterms:created>
  <dcterms:modified xsi:type="dcterms:W3CDTF">2025-07-04T16:11:44Z</dcterms:modified>
</cp:coreProperties>
</file>

<file path=docProps/thumbnail.jpeg>
</file>